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79" r:id="rId4"/>
    <p:sldId id="258" r:id="rId5"/>
    <p:sldId id="259" r:id="rId6"/>
    <p:sldId id="280" r:id="rId7"/>
    <p:sldId id="260" r:id="rId8"/>
    <p:sldId id="273" r:id="rId9"/>
    <p:sldId id="274" r:id="rId10"/>
    <p:sldId id="275" r:id="rId11"/>
    <p:sldId id="277" r:id="rId12"/>
    <p:sldId id="281" r:id="rId13"/>
    <p:sldId id="262" r:id="rId14"/>
    <p:sldId id="282" r:id="rId15"/>
    <p:sldId id="278" r:id="rId16"/>
    <p:sldId id="276" r:id="rId17"/>
    <p:sldId id="270" r:id="rId18"/>
    <p:sldId id="261" r:id="rId19"/>
    <p:sldId id="263" r:id="rId20"/>
    <p:sldId id="271" r:id="rId21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Hackman" pitchFamily="2" charset="77"/>
      <p:regular r:id="rId27"/>
    </p:embeddedFont>
    <p:embeddedFont>
      <p:font typeface="Hackman Heavy" pitchFamily="2" charset="77"/>
      <p:bold r:id="rId28"/>
    </p:embeddedFont>
    <p:embeddedFont>
      <p:font typeface="Hackman Light" pitchFamily="2" charset="77"/>
      <p:regular r:id="rId29"/>
    </p:embeddedFont>
    <p:embeddedFont>
      <p:font typeface="Saira Light" pitchFamily="2" charset="77"/>
      <p:regular r:id="rId30"/>
    </p:embeddedFont>
    <p:embeddedFont>
      <p:font typeface="Saira SemiBold" pitchFamily="2" charset="77"/>
      <p:regular r:id="rId31"/>
      <p:bold r:id="rId32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888"/>
    <p:restoredTop sz="96405"/>
  </p:normalViewPr>
  <p:slideViewPr>
    <p:cSldViewPr snapToObjects="1">
      <p:cViewPr varScale="1">
        <p:scale>
          <a:sx n="115" d="100"/>
          <a:sy n="115" d="100"/>
        </p:scale>
        <p:origin x="224" y="1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png>
</file>

<file path=ppt/media/image5.png>
</file>

<file path=ppt/media/image6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B0643E-C221-994A-BEF9-9E6720BACE3B}" type="datetimeFigureOut">
              <a:rPr lang="de-DE" smtClean="0"/>
              <a:t>12.03.24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E2A416-C267-4C4C-8C09-A56A71F5BA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8789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ohne Sub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27EE713A-AFB8-5449-AC07-6B5E96F4E1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8546F45A-A5CD-3548-A3AE-412B29FC2D7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0587EC42-A6D0-BB4A-929B-2751F16847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4112" y="2348880"/>
            <a:ext cx="4155172" cy="3888431"/>
          </a:xfrm>
        </p:spPr>
        <p:txBody>
          <a:bodyPr anchor="ctr" anchorCtr="0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HIERHIN KOMMT DER TITEL DER</a:t>
            </a:r>
            <a:br>
              <a:rPr lang="de-DE" dirty="0"/>
            </a:br>
            <a:r>
              <a:rPr lang="de-DE" dirty="0"/>
              <a:t>PRÄSENTATION</a:t>
            </a:r>
          </a:p>
        </p:txBody>
      </p:sp>
    </p:spTree>
    <p:extLst>
      <p:ext uri="{BB962C8B-B14F-4D97-AF65-F5344CB8AC3E}">
        <p14:creationId xmlns:p14="http://schemas.microsoft.com/office/powerpoint/2010/main" val="3194693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Sub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27EE713A-AFB8-5449-AC07-6B5E96F4E1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8546F45A-A5CD-3548-A3AE-412B29FC2D7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Untertitel 2">
            <a:extLst>
              <a:ext uri="{FF2B5EF4-FFF2-40B4-BE49-F238E27FC236}">
                <a16:creationId xmlns:a16="http://schemas.microsoft.com/office/drawing/2014/main" id="{7B6B2E39-DCBD-8045-AB9B-D51E4C8A9D8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04112" y="4653136"/>
            <a:ext cx="4176662" cy="936452"/>
          </a:xfrm>
        </p:spPr>
        <p:txBody>
          <a:bodyPr tIns="14400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Und hier steht bei Bedarf die </a:t>
            </a:r>
            <a:br>
              <a:rPr lang="de-DE" dirty="0"/>
            </a:br>
            <a:r>
              <a:rPr lang="de-DE" dirty="0"/>
              <a:t>Unterzeile zum Präsentationstitel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587EC42-A6D0-BB4A-929B-2751F16847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4112" y="2636837"/>
            <a:ext cx="4176662" cy="2016299"/>
          </a:xfrm>
        </p:spPr>
        <p:txBody>
          <a:bodyPr anchor="b" anchorCtr="0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HIERHIN KOMMT DER TITEL DER</a:t>
            </a:r>
            <a:br>
              <a:rPr lang="de-DE" dirty="0"/>
            </a:br>
            <a:r>
              <a:rPr lang="de-DE" dirty="0"/>
              <a:t>PRÄSENTATION</a:t>
            </a:r>
          </a:p>
        </p:txBody>
      </p:sp>
    </p:spTree>
    <p:extLst>
      <p:ext uri="{BB962C8B-B14F-4D97-AF65-F5344CB8AC3E}">
        <p14:creationId xmlns:p14="http://schemas.microsoft.com/office/powerpoint/2010/main" val="2236642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Kapitel-Eröffn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F1EEEEC3-7753-FD48-ADF3-26D620DCAB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0277BB46-E36C-8A4C-BCF6-FD6B1B30DBF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3D01630-22CE-0D43-AB13-DE2D89D313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72434" y="2492374"/>
            <a:ext cx="5904086" cy="3889375"/>
          </a:xfrm>
        </p:spPr>
        <p:txBody>
          <a:bodyPr tIns="360000" anchor="t" anchorCtr="0"/>
          <a:lstStyle>
            <a:lvl1pPr>
              <a:defRPr sz="4000"/>
            </a:lvl1pPr>
          </a:lstStyle>
          <a:p>
            <a:r>
              <a:rPr lang="de-DE" dirty="0"/>
              <a:t>KAPITEL-</a:t>
            </a:r>
            <a:br>
              <a:rPr lang="de-DE" dirty="0"/>
            </a:br>
            <a:r>
              <a:rPr lang="de-DE" dirty="0"/>
              <a:t>HEADLINE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9C6B87A-70AB-084A-9817-622E95F1E39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2492375"/>
            <a:ext cx="2599854" cy="3597275"/>
          </a:xfrm>
        </p:spPr>
        <p:txBody>
          <a:bodyPr/>
          <a:lstStyle>
            <a:lvl1pPr marL="0" indent="0" algn="r">
              <a:buNone/>
              <a:defRPr sz="10200" b="0" i="0">
                <a:solidFill>
                  <a:schemeClr val="bg1"/>
                </a:solidFill>
                <a:latin typeface="Hackman Light" pitchFamily="2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376C4DA-4CA5-174A-B6E1-F213006E0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B0318-8726-4C4A-865F-583CEB6EAC81}" type="datetime1">
              <a:rPr lang="de-DE" smtClean="0"/>
              <a:t>12.03.24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E7D81A4-DB9A-EE4F-B076-F5D51D8FC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 b="0" i="0">
                <a:solidFill>
                  <a:schemeClr val="tx1"/>
                </a:solidFill>
                <a:latin typeface="Saira Light" pitchFamily="2" charset="77"/>
              </a:defRPr>
            </a:lvl1pPr>
          </a:lstStyle>
          <a:p>
            <a:pPr algn="l"/>
            <a:r>
              <a:rPr lang="de-DE"/>
              <a:t>© Deepshore GmbH · 2020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819F3E-99C8-BA42-9D5B-1AFC86539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 b="1" i="0">
                <a:solidFill>
                  <a:schemeClr val="bg1"/>
                </a:solidFill>
                <a:latin typeface="Saira SemiBold" pitchFamily="2" charset="77"/>
              </a:defRPr>
            </a:lvl1pPr>
          </a:lstStyle>
          <a:p>
            <a:fld id="{AC538ED2-9D51-8D46-8851-4A5BFF98CE6E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1680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F1CB7E-BD0F-6D49-94AC-7C8BFEA7A4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de-DE" dirty="0"/>
              <a:t>MASTERTITELFORMAT, MÖGLICHST </a:t>
            </a:r>
            <a:br>
              <a:rPr lang="de-DE" dirty="0"/>
            </a:br>
            <a:r>
              <a:rPr lang="de-DE" dirty="0"/>
              <a:t>2-ZEILIG, IMMER GROSSBUCHSTABEN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173D18-1C33-3842-B0CC-26D9079910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defRPr sz="1500"/>
            </a:lvl1pPr>
            <a:lvl2pPr>
              <a:defRPr sz="1500"/>
            </a:lvl2pPr>
            <a:lvl3pPr>
              <a:defRPr sz="1300"/>
            </a:lvl3pPr>
            <a:lvl4pPr>
              <a:defRPr sz="1300"/>
            </a:lvl4pPr>
            <a:lvl5pPr>
              <a:defRPr sz="13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5407C76-3E95-F143-A1B1-DD8939D7D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80C78-BFAE-7446-9C5D-835FAA63F3E4}" type="datetime1">
              <a:rPr lang="de-DE" smtClean="0"/>
              <a:t>12.03.24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8DA8F50-563C-A84D-ADA8-A21D92B0C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-5400000">
            <a:off x="9900444" y="3298032"/>
            <a:ext cx="4032250" cy="550862"/>
          </a:xfrm>
        </p:spPr>
        <p:txBody>
          <a:bodyPr anchor="ctr" anchorCtr="0"/>
          <a:lstStyle>
            <a:lvl1pPr algn="l">
              <a:defRPr b="0" i="0">
                <a:solidFill>
                  <a:schemeClr val="tx1"/>
                </a:solidFill>
                <a:latin typeface="Saira Light" pitchFamily="2" charset="77"/>
              </a:defRPr>
            </a:lvl1pPr>
          </a:lstStyle>
          <a:p>
            <a:pPr algn="l"/>
            <a:r>
              <a:rPr lang="de-DE" dirty="0"/>
              <a:t>© </a:t>
            </a:r>
            <a:r>
              <a:rPr lang="de-DE" dirty="0" err="1"/>
              <a:t>Deepshore</a:t>
            </a:r>
            <a:r>
              <a:rPr lang="de-DE" dirty="0"/>
              <a:t> GmbH · 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B542F0-5120-6B45-8770-CA09E1D66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41138" y="6377916"/>
            <a:ext cx="550862" cy="287611"/>
          </a:xfrm>
        </p:spPr>
        <p:txBody>
          <a:bodyPr anchor="b" anchorCtr="0"/>
          <a:lstStyle>
            <a:lvl1pPr algn="ctr">
              <a:defRPr b="1" i="0">
                <a:solidFill>
                  <a:schemeClr val="bg1"/>
                </a:solidFill>
                <a:latin typeface="Saira SemiBold" pitchFamily="2" charset="77"/>
              </a:defRPr>
            </a:lvl1pPr>
          </a:lstStyle>
          <a:p>
            <a:pPr algn="ctr"/>
            <a:fld id="{AC538ED2-9D51-8D46-8851-4A5BFF98CE6E}" type="slidenum">
              <a:rPr lang="de-DE" smtClean="0"/>
              <a:pPr algn="ctr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2167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 und Im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EF4DD1-902F-EA41-A8BA-629F8D2FE0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MASTERTITELFORMAT, MÖGLICHST </a:t>
            </a:r>
            <a:br>
              <a:rPr lang="de-DE" dirty="0"/>
            </a:br>
            <a:r>
              <a:rPr lang="de-DE" dirty="0"/>
              <a:t>2-ZEILIG, IMMER GROSSBUCHSTABEN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5B909A-58C1-7D4B-AEB7-E7C6FAEFFA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55912" y="2636837"/>
            <a:ext cx="3744144" cy="37449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96944C9-F31E-344B-9343-635A32FF39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32104" y="2636837"/>
            <a:ext cx="3743846" cy="37449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FC9898D-16E4-7148-A5FB-33B0E49D4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63FC-01FF-BC4E-B821-400BE175A684}" type="datetime1">
              <a:rPr lang="de-DE" smtClean="0"/>
              <a:t>12.03.24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DDEE737-8960-D347-9050-1354D2F8D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pPr algn="l"/>
            <a:r>
              <a:rPr lang="de-DE"/>
              <a:t>© Deepshore GmbH · 2020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B818DEA-DB3D-1547-B257-9CA0ACB75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AC538ED2-9D51-8D46-8851-4A5BFF98CE6E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0501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F76313-6C1C-9643-B1B1-50EBEA0493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MASTERTITELFORMAT, MÖGLICHST </a:t>
            </a:r>
            <a:br>
              <a:rPr lang="de-DE" dirty="0"/>
            </a:br>
            <a:r>
              <a:rPr lang="de-DE" dirty="0"/>
              <a:t>2-ZEILIG, IMMER GROSSBUCHSTABEN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52C85D5-5C97-494B-ADE7-1FD0534B7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B5DC7-46DD-C44E-A3FA-BDDCBDEA80E6}" type="datetime1">
              <a:rPr lang="de-DE" smtClean="0"/>
              <a:t>12.03.24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8579500-6BD5-E740-B2BD-929034CBF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pPr algn="l"/>
            <a:r>
              <a:rPr lang="de-DE"/>
              <a:t>© Deepshore GmbH · 2020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0D50487-B874-B54D-925D-D2704C12B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fld id="{AC538ED2-9D51-8D46-8851-4A5BFF98CE6E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0746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E2A0A08-761E-2645-A64A-43B04F97F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B0C78-D241-F44E-A328-05488C6290B2}" type="datetime1">
              <a:rPr lang="de-DE" smtClean="0"/>
              <a:t>12.03.24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9C9D45F-5B4D-D944-A45C-DFC9A5383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pPr algn="l"/>
            <a:r>
              <a:rPr lang="de-DE"/>
              <a:t>© Deepshore GmbH · 2020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B00824-E900-DE4E-9405-C82074EE7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fld id="{AC538ED2-9D51-8D46-8851-4A5BFF98CE6E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2893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3487E4FD-6472-8E40-B10D-6AB7C79DAF13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6410B7B-068B-2049-B6EC-44AC95B55B2C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22755B2-9F78-1347-97E2-0724B195E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5913" y="1773362"/>
            <a:ext cx="7920038" cy="64752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MASTERTITELFORMAT, MÖGLICHST </a:t>
            </a:r>
            <a:br>
              <a:rPr lang="de-DE" dirty="0"/>
            </a:br>
            <a:r>
              <a:rPr lang="de-DE" dirty="0"/>
              <a:t>2-ZEILIG, IMMER GROSSBUCHSTABEN </a:t>
            </a:r>
            <a:br>
              <a:rPr lang="de-DE" dirty="0"/>
            </a:b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5844B3A-A61B-7B44-9A87-D9DE5DA41A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55913" y="2636838"/>
            <a:ext cx="7920038" cy="374491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2B9615-B958-D842-B41A-841BF8ABF4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351584" y="7461448"/>
            <a:ext cx="2743200" cy="28761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Saira Light" pitchFamily="2" charset="77"/>
              </a:defRPr>
            </a:lvl1pPr>
          </a:lstStyle>
          <a:p>
            <a:fld id="{B52864A4-AE1D-0149-A1DA-B246783B0897}" type="datetime1">
              <a:rPr lang="de-DE" smtClean="0"/>
              <a:t>12.03.24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DE7A5DE-C680-7448-B583-6386B71213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-5400000">
            <a:off x="9900617" y="3297858"/>
            <a:ext cx="4031903" cy="550862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 b="0" i="0">
                <a:solidFill>
                  <a:schemeClr val="tx1"/>
                </a:solidFill>
                <a:latin typeface="Saira Light" pitchFamily="2" charset="77"/>
              </a:defRPr>
            </a:lvl1pPr>
          </a:lstStyle>
          <a:p>
            <a:pPr algn="l"/>
            <a:r>
              <a:rPr lang="de-DE"/>
              <a:t>© Deepshore GmbH · 2020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F943E21-B19E-C849-9978-6AEF93A7CE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41138" y="6377916"/>
            <a:ext cx="550862" cy="287611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defRPr sz="1000" b="0" i="0">
                <a:solidFill>
                  <a:schemeClr val="bg1"/>
                </a:solidFill>
                <a:latin typeface="Saira SemiBold" pitchFamily="2" charset="77"/>
              </a:defRPr>
            </a:lvl1pPr>
          </a:lstStyle>
          <a:p>
            <a:pPr algn="ctr"/>
            <a:fld id="{AC538ED2-9D51-8D46-8851-4A5BFF98CE6E}" type="slidenum">
              <a:rPr lang="de-DE" smtClean="0"/>
              <a:pPr algn="ctr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6090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1" r:id="rId3"/>
    <p:sldLayoutId id="2147483650" r:id="rId4"/>
    <p:sldLayoutId id="2147483652" r:id="rId5"/>
    <p:sldLayoutId id="2147483654" r:id="rId6"/>
    <p:sldLayoutId id="2147483655" r:id="rId7"/>
  </p:sldLayoutIdLst>
  <p:hf hd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b="1" i="0" kern="1200">
          <a:solidFill>
            <a:schemeClr val="tx1"/>
          </a:solidFill>
          <a:latin typeface="Hackman Heavy" pitchFamily="2" charset="77"/>
          <a:ea typeface="+mj-ea"/>
          <a:cs typeface="+mj-cs"/>
        </a:defRPr>
      </a:lvl1pPr>
    </p:titleStyle>
    <p:bodyStyle>
      <a:lvl1pPr marL="179388" indent="-179388" algn="l" defTabSz="914400" rtl="0" eaLnBrk="1" latinLnBrk="0" hangingPunct="1">
        <a:lnSpc>
          <a:spcPct val="100000"/>
        </a:lnSpc>
        <a:spcBef>
          <a:spcPts val="600"/>
        </a:spcBef>
        <a:buFont typeface="Wingdings" pitchFamily="2" charset="2"/>
        <a:buChar char="§"/>
        <a:tabLst/>
        <a:defRPr sz="1500" b="0" i="0" kern="1200">
          <a:solidFill>
            <a:schemeClr val="tx1"/>
          </a:solidFill>
          <a:latin typeface="Saira Light" panose="020B0604020202020204" charset="0"/>
          <a:ea typeface="+mn-ea"/>
          <a:cs typeface="+mn-cs"/>
        </a:defRPr>
      </a:lvl1pPr>
      <a:lvl2pPr marL="360363" indent="-180975" algn="l" defTabSz="914400" rtl="0" eaLnBrk="1" latinLnBrk="0" hangingPunct="1">
        <a:lnSpc>
          <a:spcPct val="100000"/>
        </a:lnSpc>
        <a:spcBef>
          <a:spcPts val="600"/>
        </a:spcBef>
        <a:buFont typeface="Wingdings" pitchFamily="2" charset="2"/>
        <a:buChar char="§"/>
        <a:tabLst/>
        <a:defRPr sz="1500" b="0" i="0" kern="1200">
          <a:solidFill>
            <a:schemeClr val="tx1"/>
          </a:solidFill>
          <a:latin typeface="Saira Light" panose="020B0604020202020204" charset="0"/>
          <a:ea typeface="+mn-ea"/>
          <a:cs typeface="+mn-cs"/>
        </a:defRPr>
      </a:lvl2pPr>
      <a:lvl3pPr marL="539750" indent="-139700" algn="l" defTabSz="914400" rtl="0" eaLnBrk="1" latinLnBrk="0" hangingPunct="1">
        <a:lnSpc>
          <a:spcPct val="100000"/>
        </a:lnSpc>
        <a:spcBef>
          <a:spcPts val="400"/>
        </a:spcBef>
        <a:buFont typeface="Wingdings" pitchFamily="2" charset="2"/>
        <a:buChar char="§"/>
        <a:tabLst/>
        <a:defRPr sz="1300" b="0" i="0" kern="1200">
          <a:solidFill>
            <a:schemeClr val="tx1"/>
          </a:solidFill>
          <a:latin typeface="Saira Light" panose="020B0604020202020204" charset="0"/>
          <a:ea typeface="+mn-ea"/>
          <a:cs typeface="+mn-cs"/>
        </a:defRPr>
      </a:lvl3pPr>
      <a:lvl4pPr marL="712788" indent="-131763" algn="l" defTabSz="914400" rtl="0" eaLnBrk="1" latinLnBrk="0" hangingPunct="1">
        <a:lnSpc>
          <a:spcPct val="100000"/>
        </a:lnSpc>
        <a:spcBef>
          <a:spcPts val="400"/>
        </a:spcBef>
        <a:buFont typeface="Wingdings" pitchFamily="2" charset="2"/>
        <a:buChar char="§"/>
        <a:tabLst/>
        <a:defRPr sz="1300" b="0" i="0" kern="1200">
          <a:solidFill>
            <a:schemeClr val="tx1"/>
          </a:solidFill>
          <a:latin typeface="Saira Light" panose="020B0604020202020204" charset="0"/>
          <a:ea typeface="+mn-ea"/>
          <a:cs typeface="+mn-cs"/>
        </a:defRPr>
      </a:lvl4pPr>
      <a:lvl5pPr marL="892175" indent="-179388" algn="l" defTabSz="914400" rtl="0" eaLnBrk="1" latinLnBrk="0" hangingPunct="1">
        <a:lnSpc>
          <a:spcPct val="100000"/>
        </a:lnSpc>
        <a:spcBef>
          <a:spcPts val="400"/>
        </a:spcBef>
        <a:buFont typeface="Wingdings" pitchFamily="2" charset="2"/>
        <a:buChar char="§"/>
        <a:tabLst/>
        <a:defRPr sz="1300" b="0" i="0" kern="1200">
          <a:solidFill>
            <a:schemeClr val="tx1"/>
          </a:solidFill>
          <a:latin typeface="Saira Light" panose="020B060402020202020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userDrawn="1">
          <p15:clr>
            <a:srgbClr val="F26B43"/>
          </p15:clr>
        </p15:guide>
        <p15:guide id="4" orient="horz" pos="4320" userDrawn="1">
          <p15:clr>
            <a:srgbClr val="F26B43"/>
          </p15:clr>
        </p15:guide>
        <p15:guide id="5" userDrawn="1">
          <p15:clr>
            <a:srgbClr val="F26B43"/>
          </p15:clr>
        </p15:guide>
        <p15:guide id="6" pos="7106" userDrawn="1">
          <p15:clr>
            <a:srgbClr val="F26B43"/>
          </p15:clr>
        </p15:guide>
        <p15:guide id="7" orient="horz" pos="1117" userDrawn="1">
          <p15:clr>
            <a:srgbClr val="F26B43"/>
          </p15:clr>
        </p15:guide>
        <p15:guide id="8" pos="6788" userDrawn="1">
          <p15:clr>
            <a:srgbClr val="F26B43"/>
          </p15:clr>
        </p15:guide>
        <p15:guide id="9" pos="892" userDrawn="1">
          <p15:clr>
            <a:srgbClr val="F26B43"/>
          </p15:clr>
        </p15:guide>
        <p15:guide id="10" orient="horz" pos="4020" userDrawn="1">
          <p15:clr>
            <a:srgbClr val="F26B43"/>
          </p15:clr>
        </p15:guide>
        <p15:guide id="11" orient="horz" pos="4201" userDrawn="1">
          <p15:clr>
            <a:srgbClr val="F26B43"/>
          </p15:clr>
        </p15:guide>
        <p15:guide id="12" pos="302" userDrawn="1">
          <p15:clr>
            <a:srgbClr val="F26B43"/>
          </p15:clr>
        </p15:guide>
        <p15:guide id="13" pos="7680" userDrawn="1">
          <p15:clr>
            <a:srgbClr val="F26B43"/>
          </p15:clr>
        </p15:guide>
        <p15:guide id="14" pos="1799" userDrawn="1">
          <p15:clr>
            <a:srgbClr val="F26B43"/>
          </p15:clr>
        </p15:guide>
        <p15:guide id="15" orient="horz" pos="1661" userDrawn="1">
          <p15:clr>
            <a:srgbClr val="F26B43"/>
          </p15:clr>
        </p15:guide>
        <p15:guide id="16" pos="7333" userDrawn="1">
          <p15:clr>
            <a:srgbClr val="F26B43"/>
          </p15:clr>
        </p15:guide>
        <p15:guide id="17" orient="horz" pos="352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dzone.com/articles/kubernetes-advantages-and-disadvantages" TargetMode="Externa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D84E93F-1A6B-BF41-B71E-476EDF1C5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9936" y="2348880"/>
            <a:ext cx="5739348" cy="3888431"/>
          </a:xfrm>
        </p:spPr>
        <p:txBody>
          <a:bodyPr/>
          <a:lstStyle/>
          <a:p>
            <a:r>
              <a:rPr lang="de-DE" dirty="0"/>
              <a:t>Running Open-Source </a:t>
            </a:r>
            <a:r>
              <a:rPr lang="de-DE" dirty="0" err="1"/>
              <a:t>Machine</a:t>
            </a:r>
            <a:r>
              <a:rPr lang="de-DE" dirty="0"/>
              <a:t>-Learning Models On-</a:t>
            </a:r>
            <a:r>
              <a:rPr lang="de-DE" dirty="0" err="1"/>
              <a:t>Premise</a:t>
            </a:r>
            <a:br>
              <a:rPr lang="de-DE" dirty="0"/>
            </a:br>
            <a:br>
              <a:rPr lang="de-DE" dirty="0"/>
            </a:br>
            <a:endParaRPr lang="de-DE" b="0" dirty="0">
              <a:latin typeface="Hackman" pitchFamily="2" charset="7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9D9CC9-BAE7-247C-63BF-ECD27F109335}"/>
              </a:ext>
            </a:extLst>
          </p:cNvPr>
          <p:cNvSpPr txBox="1"/>
          <p:nvPr/>
        </p:nvSpPr>
        <p:spPr>
          <a:xfrm>
            <a:off x="5519936" y="4653136"/>
            <a:ext cx="3888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Malte Groth</a:t>
            </a:r>
          </a:p>
          <a:p>
            <a:endParaRPr lang="en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18071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77752-44E7-9551-5020-590746A87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Kubernetes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C3DA50-461D-A0C6-95CA-C86A9AA2A1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</a:t>
            </a:r>
            <a:r>
              <a:rPr lang="de-DE" dirty="0" err="1"/>
              <a:t>Kubernetes</a:t>
            </a:r>
            <a:r>
              <a:rPr lang="de-DE" dirty="0"/>
              <a:t> (k8s) </a:t>
            </a:r>
            <a:r>
              <a:rPr lang="de-DE" dirty="0" err="1"/>
              <a:t>is</a:t>
            </a:r>
            <a:r>
              <a:rPr lang="de-DE" dirty="0"/>
              <a:t> a ...</a:t>
            </a:r>
          </a:p>
          <a:p>
            <a:r>
              <a:rPr lang="de-DE" b="1" dirty="0"/>
              <a:t>open-source</a:t>
            </a:r>
          </a:p>
          <a:p>
            <a:r>
              <a:rPr lang="de-DE" b="1" dirty="0" err="1"/>
              <a:t>container</a:t>
            </a:r>
            <a:r>
              <a:rPr lang="de-DE" dirty="0"/>
              <a:t> </a:t>
            </a:r>
            <a:r>
              <a:rPr lang="de-DE" dirty="0" err="1"/>
              <a:t>orchestration</a:t>
            </a:r>
            <a:r>
              <a:rPr lang="de-DE" dirty="0"/>
              <a:t> </a:t>
            </a:r>
            <a:r>
              <a:rPr lang="de-DE" dirty="0" err="1"/>
              <a:t>system</a:t>
            </a:r>
            <a:endParaRPr lang="de-DE" dirty="0"/>
          </a:p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b="1" dirty="0" err="1"/>
              <a:t>automating</a:t>
            </a:r>
            <a:r>
              <a:rPr lang="de-DE" dirty="0"/>
              <a:t> </a:t>
            </a:r>
            <a:r>
              <a:rPr lang="de-DE" dirty="0" err="1"/>
              <a:t>software</a:t>
            </a:r>
            <a:r>
              <a:rPr lang="de-DE" dirty="0"/>
              <a:t> </a:t>
            </a:r>
            <a:r>
              <a:rPr lang="de-DE" dirty="0" err="1"/>
              <a:t>deployment</a:t>
            </a:r>
            <a:r>
              <a:rPr lang="de-DE" dirty="0"/>
              <a:t>, </a:t>
            </a:r>
            <a:r>
              <a:rPr lang="de-DE" b="1" dirty="0" err="1"/>
              <a:t>scaling</a:t>
            </a:r>
            <a:r>
              <a:rPr lang="de-DE" dirty="0"/>
              <a:t> and </a:t>
            </a:r>
            <a:r>
              <a:rPr lang="de-DE" dirty="0" err="1"/>
              <a:t>management</a:t>
            </a:r>
            <a:r>
              <a:rPr lang="de-DE" dirty="0"/>
              <a:t>."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And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key</a:t>
            </a:r>
            <a:r>
              <a:rPr lang="de-DE" dirty="0"/>
              <a:t> </a:t>
            </a:r>
            <a:r>
              <a:rPr lang="de-DE" dirty="0" err="1"/>
              <a:t>technology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implementing</a:t>
            </a:r>
            <a:r>
              <a:rPr lang="de-DE" dirty="0"/>
              <a:t> a </a:t>
            </a:r>
            <a:r>
              <a:rPr lang="de-DE" dirty="0" err="1"/>
              <a:t>cloud-agnostic</a:t>
            </a:r>
            <a:r>
              <a:rPr lang="de-DE" dirty="0"/>
              <a:t> </a:t>
            </a:r>
            <a:r>
              <a:rPr lang="de-DE" dirty="0" err="1"/>
              <a:t>deployment</a:t>
            </a:r>
            <a:r>
              <a:rPr lang="de-DE" dirty="0"/>
              <a:t> </a:t>
            </a:r>
            <a:r>
              <a:rPr lang="de-DE" dirty="0" err="1"/>
              <a:t>strategy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it</a:t>
            </a:r>
            <a:endParaRPr lang="de-DE" dirty="0"/>
          </a:p>
          <a:p>
            <a:r>
              <a:rPr lang="de-DE" b="1" dirty="0" err="1"/>
              <a:t>abstracts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underlying</a:t>
            </a:r>
            <a:r>
              <a:rPr lang="de-DE" dirty="0"/>
              <a:t> </a:t>
            </a:r>
            <a:r>
              <a:rPr lang="de-DE" dirty="0" err="1"/>
              <a:t>infrastructure</a:t>
            </a:r>
            <a:endParaRPr lang="de-DE" dirty="0"/>
          </a:p>
          <a:p>
            <a:r>
              <a:rPr lang="de-DE" dirty="0" err="1"/>
              <a:t>has</a:t>
            </a:r>
            <a:r>
              <a:rPr lang="de-DE" dirty="0"/>
              <a:t> a </a:t>
            </a:r>
            <a:r>
              <a:rPr lang="de-DE" b="1" dirty="0" err="1"/>
              <a:t>consistent</a:t>
            </a:r>
            <a:r>
              <a:rPr lang="de-DE" dirty="0"/>
              <a:t> </a:t>
            </a:r>
            <a:r>
              <a:rPr lang="de-DE" dirty="0" err="1"/>
              <a:t>tooling</a:t>
            </a:r>
            <a:r>
              <a:rPr lang="de-DE" dirty="0"/>
              <a:t> and </a:t>
            </a:r>
            <a:r>
              <a:rPr lang="de-DE" dirty="0" err="1"/>
              <a:t>user</a:t>
            </a:r>
            <a:r>
              <a:rPr lang="de-DE" dirty="0"/>
              <a:t> interface </a:t>
            </a:r>
          </a:p>
          <a:p>
            <a:r>
              <a:rPr lang="de-DE" dirty="0" err="1"/>
              <a:t>provides</a:t>
            </a:r>
            <a:r>
              <a:rPr lang="de-DE" dirty="0"/>
              <a:t> </a:t>
            </a:r>
            <a:r>
              <a:rPr lang="de-DE" b="1" dirty="0" err="1"/>
              <a:t>scaling</a:t>
            </a:r>
            <a:r>
              <a:rPr lang="de-DE" b="1" dirty="0"/>
              <a:t> at </a:t>
            </a:r>
            <a:r>
              <a:rPr lang="de-DE" b="1" dirty="0" err="1"/>
              <a:t>ease</a:t>
            </a:r>
            <a:endParaRPr lang="de-DE" b="1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0AA639-3EA9-269C-4154-8B4B976BB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© </a:t>
            </a:r>
            <a:r>
              <a:rPr lang="de-DE" dirty="0" err="1"/>
              <a:t>Deepshore</a:t>
            </a:r>
            <a:r>
              <a:rPr lang="de-DE" dirty="0"/>
              <a:t> GmbH ·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E05DE4-634F-E384-7157-901ACCE5C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C538ED2-9D51-8D46-8851-4A5BFF98CE6E}" type="slidenum">
              <a:rPr lang="de-DE" smtClean="0"/>
              <a:pPr algn="ctr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569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77752-44E7-9551-5020-590746A87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Kubernetes</a:t>
            </a:r>
            <a:endParaRPr lang="en-DE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FE60FD5-A552-A8A2-698D-818D7A8081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55913" y="2662129"/>
            <a:ext cx="7920037" cy="369433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0AA639-3EA9-269C-4154-8B4B976BB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© </a:t>
            </a:r>
            <a:r>
              <a:rPr lang="de-DE" dirty="0" err="1"/>
              <a:t>Deepshore</a:t>
            </a:r>
            <a:r>
              <a:rPr lang="de-DE" dirty="0"/>
              <a:t> GmbH ·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E05DE4-634F-E384-7157-901ACCE5C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C538ED2-9D51-8D46-8851-4A5BFF98CE6E}" type="slidenum">
              <a:rPr lang="de-DE" smtClean="0"/>
              <a:pPr algn="ctr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15310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61B4C-3A18-9164-426B-960118BA4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Running Open-Source </a:t>
            </a:r>
            <a:r>
              <a:rPr lang="de-DE" dirty="0" err="1"/>
              <a:t>Machine</a:t>
            </a:r>
            <a:r>
              <a:rPr lang="de-DE" dirty="0"/>
              <a:t>-Learning Models On-</a:t>
            </a:r>
            <a:r>
              <a:rPr lang="de-DE" dirty="0" err="1"/>
              <a:t>Premise</a:t>
            </a:r>
            <a:br>
              <a:rPr lang="de-DE" dirty="0">
                <a:solidFill>
                  <a:srgbClr val="FF0000"/>
                </a:solidFill>
              </a:rPr>
            </a:br>
            <a:r>
              <a:rPr lang="de-DE" dirty="0" err="1">
                <a:solidFill>
                  <a:srgbClr val="FF0000"/>
                </a:solidFill>
              </a:rPr>
              <a:t>with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Kubernetes</a:t>
            </a:r>
            <a:endParaRPr lang="en-DE" dirty="0">
              <a:solidFill>
                <a:srgbClr val="FF00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718B82-E6A1-A083-87EF-CD4C4E32D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© </a:t>
            </a:r>
            <a:r>
              <a:rPr lang="de-DE" dirty="0" err="1"/>
              <a:t>Deepshore</a:t>
            </a:r>
            <a:r>
              <a:rPr lang="de-DE" dirty="0"/>
              <a:t> GmbH ·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10F7AE-2F9E-97FC-D593-88F90C388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38ED2-9D51-8D46-8851-4A5BFF98CE6E}" type="slidenum">
              <a:rPr lang="de-DE" smtClean="0"/>
              <a:pPr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223706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5C1AD-2F54-7CC3-9087-6DB2965B7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K</a:t>
            </a:r>
            <a:r>
              <a:rPr lang="en-GB" dirty="0"/>
              <a:t>S</a:t>
            </a:r>
            <a:r>
              <a:rPr lang="en-DE" dirty="0"/>
              <a:t>erve: Model Inference Platform on Kubernetes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F43B-61D7-1EF7-E96E-8DEB655317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GB" i="0" dirty="0" err="1">
                <a:effectLst/>
                <a:latin typeface="Saira Light" pitchFamily="2" charset="77"/>
              </a:rPr>
              <a:t>KServe</a:t>
            </a:r>
            <a:endParaRPr lang="en-GB" i="0" dirty="0">
              <a:effectLst/>
              <a:latin typeface="Saira Light" pitchFamily="2" charset="7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dirty="0">
                <a:latin typeface="Saira Light" pitchFamily="2" charset="77"/>
              </a:rPr>
              <a:t>o</a:t>
            </a:r>
            <a:r>
              <a:rPr lang="en-GB" i="0" dirty="0">
                <a:effectLst/>
                <a:latin typeface="Saira Light" pitchFamily="2" charset="77"/>
              </a:rPr>
              <a:t>ffers (auto)scaling, e.g.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>
                <a:latin typeface="Saira Light" pitchFamily="2" charset="77"/>
              </a:rPr>
              <a:t>if number of requests increases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>
                <a:latin typeface="Saira Light" pitchFamily="2" charset="77"/>
              </a:rPr>
              <a:t>i</a:t>
            </a:r>
            <a:r>
              <a:rPr lang="en-GB" i="0" dirty="0">
                <a:effectLst/>
                <a:latin typeface="Saira Light" pitchFamily="2" charset="77"/>
              </a:rPr>
              <a:t>f there is no load </a:t>
            </a:r>
            <a:r>
              <a:rPr lang="en-GB" dirty="0">
                <a:latin typeface="Saira Light" pitchFamily="2" charset="77"/>
              </a:rPr>
              <a:t>at all (scale to zero)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Saira Light" pitchFamily="2" charset="77"/>
              </a:rPr>
              <a:t>s</a:t>
            </a:r>
            <a:r>
              <a:rPr lang="en-GB" i="0" dirty="0">
                <a:effectLst/>
                <a:latin typeface="Saira Light" pitchFamily="2" charset="77"/>
              </a:rPr>
              <a:t>tandardized inference protocol across </a:t>
            </a:r>
            <a:r>
              <a:rPr lang="en-GB" dirty="0">
                <a:latin typeface="Saira Light" pitchFamily="2" charset="77"/>
              </a:rPr>
              <a:t>ML frameworks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Saira Light" pitchFamily="2" charset="77"/>
              </a:rPr>
              <a:t>s</a:t>
            </a:r>
            <a:r>
              <a:rPr lang="en-GB" i="0" dirty="0">
                <a:effectLst/>
                <a:latin typeface="Saira Light" pitchFamily="2" charset="77"/>
              </a:rPr>
              <a:t>implifies model deployment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C21FBA-5D8B-CACF-10A1-CBF351872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© </a:t>
            </a:r>
            <a:r>
              <a:rPr lang="de-DE" dirty="0" err="1"/>
              <a:t>Deepshore</a:t>
            </a:r>
            <a:r>
              <a:rPr lang="de-DE" dirty="0"/>
              <a:t> GmbH ·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7E5F77-C091-150D-F36B-9E18CFD74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C538ED2-9D51-8D46-8851-4A5BFF98CE6E}" type="slidenum">
              <a:rPr lang="de-DE" smtClean="0"/>
              <a:pPr algn="ctr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84892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61B4C-3A18-9164-426B-960118BA4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Running Open-Source </a:t>
            </a:r>
            <a:r>
              <a:rPr lang="de-DE" dirty="0" err="1"/>
              <a:t>Machine</a:t>
            </a:r>
            <a:r>
              <a:rPr lang="de-DE" dirty="0"/>
              <a:t>-Learning Models On-</a:t>
            </a:r>
            <a:r>
              <a:rPr lang="de-DE" dirty="0" err="1"/>
              <a:t>Premise</a:t>
            </a:r>
            <a:br>
              <a:rPr lang="de-DE" dirty="0"/>
            </a:br>
            <a:r>
              <a:rPr lang="de-DE" dirty="0">
                <a:solidFill>
                  <a:srgbClr val="FF0000"/>
                </a:solidFill>
              </a:rPr>
              <a:t>In Practice</a:t>
            </a:r>
            <a:endParaRPr lang="en-DE" dirty="0">
              <a:solidFill>
                <a:srgbClr val="FF00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718B82-E6A1-A083-87EF-CD4C4E32D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© </a:t>
            </a:r>
            <a:r>
              <a:rPr lang="de-DE" dirty="0" err="1"/>
              <a:t>Deepshore</a:t>
            </a:r>
            <a:r>
              <a:rPr lang="de-DE" dirty="0"/>
              <a:t> GmbH ·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10F7AE-2F9E-97FC-D593-88F90C388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38ED2-9D51-8D46-8851-4A5BFF98CE6E}" type="slidenum">
              <a:rPr lang="de-DE" smtClean="0"/>
              <a:pPr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25128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77752-44E7-9551-5020-590746A87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C3DA50-461D-A0C6-95CA-C86A9AA2A1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AutoNum type="arabicParenR"/>
            </a:pPr>
            <a:r>
              <a:rPr lang="de-DE" dirty="0"/>
              <a:t>Download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files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external source</a:t>
            </a:r>
          </a:p>
          <a:p>
            <a:pPr marL="342900" indent="-342900">
              <a:buAutoNum type="arabicParenR"/>
            </a:pPr>
            <a:r>
              <a:rPr lang="de-DE" dirty="0" err="1"/>
              <a:t>Prepare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files</a:t>
            </a:r>
            <a:endParaRPr lang="de-DE" dirty="0"/>
          </a:p>
          <a:p>
            <a:pPr marL="342900" indent="-342900">
              <a:buAutoNum type="arabicParenR"/>
            </a:pPr>
            <a:r>
              <a:rPr lang="de-DE" dirty="0"/>
              <a:t>Store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prepared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on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storage</a:t>
            </a:r>
            <a:endParaRPr lang="de-DE" dirty="0"/>
          </a:p>
          <a:p>
            <a:pPr marL="342900" indent="-342900">
              <a:buAutoNum type="arabicParenR"/>
            </a:pPr>
            <a:r>
              <a:rPr lang="de-DE" dirty="0"/>
              <a:t>Create an </a:t>
            </a:r>
            <a:r>
              <a:rPr lang="de-DE" dirty="0" err="1"/>
              <a:t>InferenceService</a:t>
            </a:r>
            <a:endParaRPr lang="de-DE" dirty="0"/>
          </a:p>
          <a:p>
            <a:pPr marL="342900" indent="-342900">
              <a:buAutoNum type="arabicParenR"/>
            </a:pPr>
            <a:r>
              <a:rPr lang="de-DE" dirty="0" err="1"/>
              <a:t>InferenceService</a:t>
            </a:r>
            <a:r>
              <a:rPr lang="de-DE" dirty="0"/>
              <a:t> </a:t>
            </a:r>
            <a:r>
              <a:rPr lang="de-DE" dirty="0" err="1"/>
              <a:t>takes</a:t>
            </a:r>
            <a:r>
              <a:rPr lang="de-DE" dirty="0"/>
              <a:t> care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running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serving</a:t>
            </a:r>
            <a:r>
              <a:rPr lang="de-DE" dirty="0"/>
              <a:t> </a:t>
            </a:r>
            <a:r>
              <a:rPr lang="de-DE" dirty="0" err="1"/>
              <a:t>runtime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0AA639-3EA9-269C-4154-8B4B976BB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© </a:t>
            </a:r>
            <a:r>
              <a:rPr lang="de-DE" dirty="0" err="1"/>
              <a:t>Deepshore</a:t>
            </a:r>
            <a:r>
              <a:rPr lang="de-DE" dirty="0"/>
              <a:t> GmbH ·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E05DE4-634F-E384-7157-901ACCE5C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C538ED2-9D51-8D46-8851-4A5BFF98CE6E}" type="slidenum">
              <a:rPr lang="de-DE" smtClean="0"/>
              <a:pPr algn="ctr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01458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5C1AD-2F54-7CC3-9087-6DB2965B7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Summary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F43B-61D7-1EF7-E96E-8DEB655317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i="0" dirty="0">
                <a:effectLst/>
                <a:latin typeface="Saira Light" pitchFamily="2" charset="77"/>
              </a:rPr>
              <a:t>Open-Source Machine-Learning Models have a lot of advantages.</a:t>
            </a:r>
          </a:p>
          <a:p>
            <a:r>
              <a:rPr lang="en-GB" i="0" dirty="0">
                <a:effectLst/>
                <a:latin typeface="Saira Light" pitchFamily="2" charset="77"/>
              </a:rPr>
              <a:t>There are many reasons why it may be appropriate or even necessary to deploy models on-premise.</a:t>
            </a:r>
          </a:p>
          <a:p>
            <a:r>
              <a:rPr lang="en-GB" i="0" dirty="0">
                <a:effectLst/>
                <a:latin typeface="Saira Light" pitchFamily="2" charset="77"/>
              </a:rPr>
              <a:t>You can gain high flexibility by choosing a cloud-agnostic approach.</a:t>
            </a:r>
          </a:p>
          <a:p>
            <a:r>
              <a:rPr lang="en-GB" i="0" dirty="0">
                <a:effectLst/>
                <a:latin typeface="Saira Light" pitchFamily="2" charset="77"/>
              </a:rPr>
              <a:t>Kubernetes is a key technology for implementing a cloud-agnostic deployment strategy.</a:t>
            </a:r>
          </a:p>
          <a:p>
            <a:r>
              <a:rPr lang="en-GB" i="0" dirty="0" err="1">
                <a:effectLst/>
                <a:latin typeface="Saira Light" pitchFamily="2" charset="77"/>
              </a:rPr>
              <a:t>KServe</a:t>
            </a:r>
            <a:r>
              <a:rPr lang="en-GB" i="0" dirty="0">
                <a:effectLst/>
                <a:latin typeface="Saira Light" pitchFamily="2" charset="77"/>
              </a:rPr>
              <a:t> is a inference platform suited for deploying models in production on Kubernetes.</a:t>
            </a:r>
          </a:p>
          <a:p>
            <a:pPr marL="0" indent="0" algn="l">
              <a:buNone/>
            </a:pPr>
            <a:endParaRPr lang="en-GB" i="0" dirty="0">
              <a:effectLst/>
              <a:latin typeface="Saira Light" pitchFamily="2" charset="77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C21FBA-5D8B-CACF-10A1-CBF351872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© </a:t>
            </a:r>
            <a:r>
              <a:rPr lang="de-DE" dirty="0" err="1"/>
              <a:t>Deepshore</a:t>
            </a:r>
            <a:r>
              <a:rPr lang="de-DE" dirty="0"/>
              <a:t> GmbH ·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7E5F77-C091-150D-F36B-9E18CFD74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C538ED2-9D51-8D46-8851-4A5BFF98CE6E}" type="slidenum">
              <a:rPr lang="de-DE" smtClean="0"/>
              <a:pPr algn="ctr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19306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61B4C-3A18-9164-426B-960118BA4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Thank you for your attention</a:t>
            </a:r>
            <a:br>
              <a:rPr lang="en-DE" dirty="0"/>
            </a:br>
            <a:br>
              <a:rPr lang="en-DE" dirty="0"/>
            </a:br>
            <a:endParaRPr lang="en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718B82-E6A1-A083-87EF-CD4C4E32D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© </a:t>
            </a:r>
            <a:r>
              <a:rPr lang="de-DE" dirty="0" err="1"/>
              <a:t>Deepshore</a:t>
            </a:r>
            <a:r>
              <a:rPr lang="de-DE" dirty="0"/>
              <a:t> GmbH ·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10F7AE-2F9E-97FC-D593-88F90C388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38ED2-9D51-8D46-8851-4A5BFF98CE6E}" type="slidenum">
              <a:rPr lang="de-DE" smtClean="0"/>
              <a:pPr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604139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3681E-9876-3CE0-5C14-A0243D9FB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Why Kubernetes?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99513-0D3C-C6F4-DB3C-1DF31CDAA3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aira Light" pitchFamily="2" charset="77"/>
              </a:rPr>
              <a:t>High Availability: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dirty="0">
                <a:latin typeface="Saira Light" pitchFamily="2" charset="77"/>
              </a:rPr>
              <a:t>K8s clusters consists of </a:t>
            </a:r>
            <a:r>
              <a:rPr lang="en-GB" b="0" i="0" dirty="0">
                <a:effectLst/>
                <a:latin typeface="Saira Light" pitchFamily="2" charset="77"/>
              </a:rPr>
              <a:t>multiple nodes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aira Light" pitchFamily="2" charset="77"/>
              </a:rPr>
              <a:t>K8s controllers enable service (pod) replication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dirty="0">
                <a:latin typeface="Saira Light" pitchFamily="2" charset="77"/>
              </a:rPr>
              <a:t>K8s controllers provide s</a:t>
            </a:r>
            <a:r>
              <a:rPr lang="en-GB" b="0" i="0" dirty="0">
                <a:effectLst/>
                <a:latin typeface="Saira Light" pitchFamily="2" charset="77"/>
              </a:rPr>
              <a:t>elf-healing mechanisms</a:t>
            </a:r>
          </a:p>
          <a:p>
            <a:pPr marL="457200" lvl="1" indent="0" algn="l">
              <a:buNone/>
            </a:pPr>
            <a:endParaRPr lang="en-GB" b="0" i="0" dirty="0">
              <a:effectLst/>
              <a:latin typeface="Saira Light" pitchFamily="2" charset="77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aira Light" pitchFamily="2" charset="77"/>
              </a:rPr>
              <a:t>Resource Efficiency: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dirty="0">
                <a:latin typeface="Saira Light" pitchFamily="2" charset="77"/>
              </a:rPr>
              <a:t>K8s comes with a p</a:t>
            </a:r>
            <a:r>
              <a:rPr lang="en-GB" b="0" i="0" dirty="0">
                <a:effectLst/>
                <a:latin typeface="Saira Light" pitchFamily="2" charset="77"/>
              </a:rPr>
              <a:t>owerful </a:t>
            </a:r>
            <a:r>
              <a:rPr lang="en-GB" dirty="0">
                <a:latin typeface="Saira Light" pitchFamily="2" charset="77"/>
              </a:rPr>
              <a:t>s</a:t>
            </a:r>
            <a:r>
              <a:rPr lang="en-GB" b="0" i="0" dirty="0">
                <a:effectLst/>
                <a:latin typeface="Saira Light" pitchFamily="2" charset="77"/>
              </a:rPr>
              <a:t>cheduling</a:t>
            </a:r>
          </a:p>
          <a:p>
            <a:pPr marL="0" indent="0">
              <a:buNone/>
            </a:pPr>
            <a:endParaRPr lang="en-DE" dirty="0"/>
          </a:p>
          <a:p>
            <a:pPr marL="0" indent="0">
              <a:buNone/>
            </a:pPr>
            <a:r>
              <a:rPr lang="en-GB" b="0" i="0" dirty="0">
                <a:effectLst/>
                <a:latin typeface="Saira Light" pitchFamily="2" charset="77"/>
              </a:rPr>
              <a:t>Link: </a:t>
            </a:r>
            <a:r>
              <a:rPr lang="en-GB" b="0" i="0" u="sng" dirty="0">
                <a:effectLst/>
                <a:latin typeface="Saira Light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https://dzone.com/articles/kubernetes-advantages-and-disadvantages</a:t>
            </a:r>
            <a:endParaRPr lang="en-DE" dirty="0">
              <a:latin typeface="Saira Light" pitchFamily="2" charset="77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E31C97-8986-0706-3F33-A1311C18C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© </a:t>
            </a:r>
            <a:r>
              <a:rPr lang="de-DE" dirty="0" err="1"/>
              <a:t>Deepshore</a:t>
            </a:r>
            <a:r>
              <a:rPr lang="de-DE" dirty="0"/>
              <a:t> GmbH ·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3AE74E-55D2-6A01-034E-37A4EE1FB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C538ED2-9D51-8D46-8851-4A5BFF98CE6E}" type="slidenum">
              <a:rPr lang="de-DE" smtClean="0"/>
              <a:pPr algn="ctr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40594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5C1AD-2F54-7CC3-9087-6DB2965B7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InferenceService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0F43B-61D7-1EF7-E96E-8DEB655317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err="1"/>
              <a:t>InferenceServices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provide Inference APIs out-of-the-box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support multiple ML frameworks/Model Serving Runtimes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support for obtaining models from different storage locations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provide Autoscaling, incl. Scale-To-Zero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"Since your model is being deployed as an </a:t>
            </a:r>
            <a:r>
              <a:rPr lang="en-GB" dirty="0" err="1"/>
              <a:t>InferenceService</a:t>
            </a:r>
            <a:r>
              <a:rPr lang="en-GB" dirty="0"/>
              <a:t>, not a raw Kubernetes Service, you just need to provide the storage location of the model and it gets some super powers out of the box </a:t>
            </a:r>
            <a:r>
              <a:rPr lang="en-DE" dirty="0"/>
              <a:t>🚀."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C21FBA-5D8B-CACF-10A1-CBF351872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© </a:t>
            </a:r>
            <a:r>
              <a:rPr lang="de-DE" dirty="0" err="1"/>
              <a:t>Deepshore</a:t>
            </a:r>
            <a:r>
              <a:rPr lang="de-DE" dirty="0"/>
              <a:t> GmbH ·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7E5F77-C091-150D-F36B-9E18CFD74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C538ED2-9D51-8D46-8851-4A5BFF98CE6E}" type="slidenum">
              <a:rPr lang="de-DE" smtClean="0"/>
              <a:pPr algn="ctr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5902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59EFA-643C-830D-1D55-DDE72BCE5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title of the talk in one diagram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20C18F-58E4-846E-8C18-B42259180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© </a:t>
            </a:r>
            <a:r>
              <a:rPr lang="de-DE" dirty="0" err="1"/>
              <a:t>Deepshore</a:t>
            </a:r>
            <a:r>
              <a:rPr lang="de-DE" dirty="0"/>
              <a:t> GmbH ·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FC16BE-89D6-B07B-C043-4F5935900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C538ED2-9D51-8D46-8851-4A5BFF98CE6E}" type="slidenum">
              <a:rPr lang="de-DE" smtClean="0"/>
              <a:pPr algn="ctr"/>
              <a:t>2</a:t>
            </a:fld>
            <a:endParaRPr lang="de-D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EFCE77E-39D5-7C86-21CA-6BA19CDE3748}"/>
              </a:ext>
            </a:extLst>
          </p:cNvPr>
          <p:cNvSpPr/>
          <p:nvPr/>
        </p:nvSpPr>
        <p:spPr>
          <a:xfrm>
            <a:off x="9624653" y="4203042"/>
            <a:ext cx="1368152" cy="792162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/>
              <a:t>ModelHubs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79B4A1-BBFC-CBC4-0013-A2A6503DC812}"/>
              </a:ext>
            </a:extLst>
          </p:cNvPr>
          <p:cNvSpPr/>
          <p:nvPr/>
        </p:nvSpPr>
        <p:spPr>
          <a:xfrm>
            <a:off x="2063553" y="3203684"/>
            <a:ext cx="6912768" cy="3174232"/>
          </a:xfrm>
          <a:prstGeom prst="rect">
            <a:avLst/>
          </a:prstGeom>
          <a:noFill/>
          <a:ln w="19050">
            <a:solidFill>
              <a:schemeClr val="accent1">
                <a:shade val="1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502CD3-831F-73C7-0BB9-8778AC6099B3}"/>
              </a:ext>
            </a:extLst>
          </p:cNvPr>
          <p:cNvSpPr txBox="1"/>
          <p:nvPr/>
        </p:nvSpPr>
        <p:spPr>
          <a:xfrm>
            <a:off x="7089565" y="3296554"/>
            <a:ext cx="19442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on-premise infrastructure</a:t>
            </a:r>
            <a:endParaRPr lang="en-DE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EE688BD-BEB7-8C3C-CDB1-1A522F7F6383}"/>
              </a:ext>
            </a:extLst>
          </p:cNvPr>
          <p:cNvSpPr/>
          <p:nvPr/>
        </p:nvSpPr>
        <p:spPr>
          <a:xfrm>
            <a:off x="2653342" y="3619720"/>
            <a:ext cx="1180480" cy="55873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/>
              <a:t>App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416F3B6-60C0-3E44-15CC-EB9076A04BEC}"/>
              </a:ext>
            </a:extLst>
          </p:cNvPr>
          <p:cNvGrpSpPr/>
          <p:nvPr/>
        </p:nvGrpSpPr>
        <p:grpSpPr>
          <a:xfrm>
            <a:off x="5303912" y="4221816"/>
            <a:ext cx="2772308" cy="1396413"/>
            <a:chOff x="5051883" y="4425384"/>
            <a:chExt cx="2772308" cy="139641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89FC2FA-AA9A-FA62-7E84-94D899653748}"/>
                </a:ext>
              </a:extLst>
            </p:cNvPr>
            <p:cNvSpPr/>
            <p:nvPr/>
          </p:nvSpPr>
          <p:spPr>
            <a:xfrm>
              <a:off x="5051883" y="4425384"/>
              <a:ext cx="1332147" cy="754614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DE" dirty="0"/>
                <a:t>API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F71BE7A-62C8-3003-902B-56F585F444C5}"/>
                </a:ext>
              </a:extLst>
            </p:cNvPr>
            <p:cNvSpPr/>
            <p:nvPr/>
          </p:nvSpPr>
          <p:spPr>
            <a:xfrm>
              <a:off x="5051884" y="5179998"/>
              <a:ext cx="2772307" cy="641799"/>
            </a:xfrm>
            <a:prstGeom prst="rect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DE" dirty="0"/>
                <a:t>ModelServingRuntime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05CCA99-3E3D-1C6E-9708-BD4D812C17AF}"/>
                </a:ext>
              </a:extLst>
            </p:cNvPr>
            <p:cNvSpPr/>
            <p:nvPr/>
          </p:nvSpPr>
          <p:spPr>
            <a:xfrm>
              <a:off x="6384031" y="4425385"/>
              <a:ext cx="1440160" cy="754614"/>
            </a:xfrm>
            <a:prstGeom prst="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DE" dirty="0"/>
                <a:t>Model</a:t>
              </a:r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06BAB6DD-1BFA-EF03-B20A-E0D9878478DE}"/>
              </a:ext>
            </a:extLst>
          </p:cNvPr>
          <p:cNvSpPr/>
          <p:nvPr/>
        </p:nvSpPr>
        <p:spPr>
          <a:xfrm>
            <a:off x="2662296" y="4511431"/>
            <a:ext cx="1180480" cy="55873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/>
              <a:t>App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6886CDF-686C-5A23-FD17-C03D4ACBF4F1}"/>
              </a:ext>
            </a:extLst>
          </p:cNvPr>
          <p:cNvSpPr/>
          <p:nvPr/>
        </p:nvSpPr>
        <p:spPr>
          <a:xfrm>
            <a:off x="2667169" y="5418146"/>
            <a:ext cx="1180480" cy="55873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/>
              <a:t>App</a:t>
            </a:r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C48CBD16-8963-F4E9-D572-1732A38E6479}"/>
              </a:ext>
            </a:extLst>
          </p:cNvPr>
          <p:cNvCxnSpPr>
            <a:stCxn id="9" idx="3"/>
            <a:endCxn id="10" idx="1"/>
          </p:cNvCxnSpPr>
          <p:nvPr/>
        </p:nvCxnSpPr>
        <p:spPr>
          <a:xfrm>
            <a:off x="3833822" y="3899089"/>
            <a:ext cx="1470090" cy="700034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77AE7CAC-675C-01CB-4ABA-5306F697B9EF}"/>
              </a:ext>
            </a:extLst>
          </p:cNvPr>
          <p:cNvCxnSpPr>
            <a:cxnSpLocks/>
            <a:stCxn id="23" idx="3"/>
            <a:endCxn id="10" idx="1"/>
          </p:cNvCxnSpPr>
          <p:nvPr/>
        </p:nvCxnSpPr>
        <p:spPr>
          <a:xfrm flipV="1">
            <a:off x="3842776" y="4599123"/>
            <a:ext cx="1461136" cy="191677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3B2DCBEF-B910-4066-8FC2-7A6802991EF2}"/>
              </a:ext>
            </a:extLst>
          </p:cNvPr>
          <p:cNvCxnSpPr>
            <a:cxnSpLocks/>
            <a:stCxn id="24" idx="3"/>
            <a:endCxn id="10" idx="1"/>
          </p:cNvCxnSpPr>
          <p:nvPr/>
        </p:nvCxnSpPr>
        <p:spPr>
          <a:xfrm flipV="1">
            <a:off x="3847649" y="4599123"/>
            <a:ext cx="1456263" cy="1098392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>
            <a:extLst>
              <a:ext uri="{FF2B5EF4-FFF2-40B4-BE49-F238E27FC236}">
                <a16:creationId xmlns:a16="http://schemas.microsoft.com/office/drawing/2014/main" id="{16E4D563-AE2E-56C6-1810-325402433455}"/>
              </a:ext>
            </a:extLst>
          </p:cNvPr>
          <p:cNvCxnSpPr>
            <a:cxnSpLocks/>
            <a:stCxn id="12" idx="3"/>
            <a:endCxn id="6" idx="1"/>
          </p:cNvCxnSpPr>
          <p:nvPr/>
        </p:nvCxnSpPr>
        <p:spPr>
          <a:xfrm flipV="1">
            <a:off x="8076220" y="4599123"/>
            <a:ext cx="1548433" cy="1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9F146D4-DBC1-95B6-7302-38506D4B4CA8}"/>
              </a:ext>
            </a:extLst>
          </p:cNvPr>
          <p:cNvSpPr txBox="1"/>
          <p:nvPr/>
        </p:nvSpPr>
        <p:spPr>
          <a:xfrm>
            <a:off x="4625057" y="4216265"/>
            <a:ext cx="57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http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F75844B-E72E-1ECE-5FC4-6BEDA8E6B893}"/>
              </a:ext>
            </a:extLst>
          </p:cNvPr>
          <p:cNvSpPr txBox="1"/>
          <p:nvPr/>
        </p:nvSpPr>
        <p:spPr>
          <a:xfrm>
            <a:off x="4621239" y="4693826"/>
            <a:ext cx="785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gRPC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5AFCEA1-9D14-FCB7-F407-CA0256DD9A65}"/>
              </a:ext>
            </a:extLst>
          </p:cNvPr>
          <p:cNvSpPr txBox="1"/>
          <p:nvPr/>
        </p:nvSpPr>
        <p:spPr>
          <a:xfrm>
            <a:off x="1196508" y="2453256"/>
            <a:ext cx="9940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“Providing access to Open-Source Machine-learning Models via self-hosted Web-Services for Inference”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2431025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5C1AD-2F54-7CC3-9087-6DB2965B7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InferenceService</a:t>
            </a:r>
            <a:endParaRPr lang="en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C21FBA-5D8B-CACF-10A1-CBF351872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© </a:t>
            </a:r>
            <a:r>
              <a:rPr lang="de-DE" dirty="0" err="1"/>
              <a:t>Deepshore</a:t>
            </a:r>
            <a:r>
              <a:rPr lang="de-DE" dirty="0"/>
              <a:t> GmbH ·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7E5F77-C091-150D-F36B-9E18CFD74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C538ED2-9D51-8D46-8851-4A5BFF98CE6E}" type="slidenum">
              <a:rPr lang="de-DE" smtClean="0"/>
              <a:pPr algn="ctr"/>
              <a:t>20</a:t>
            </a:fld>
            <a:endParaRPr lang="de-D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123CAC7-0DFD-B822-52BA-510762A948FA}"/>
              </a:ext>
            </a:extLst>
          </p:cNvPr>
          <p:cNvSpPr/>
          <p:nvPr/>
        </p:nvSpPr>
        <p:spPr>
          <a:xfrm>
            <a:off x="4871864" y="3284984"/>
            <a:ext cx="792088" cy="15841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/>
              <a:t>API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EFE9D3-9407-0FD1-8F47-2090EDAC80B4}"/>
              </a:ext>
            </a:extLst>
          </p:cNvPr>
          <p:cNvSpPr/>
          <p:nvPr/>
        </p:nvSpPr>
        <p:spPr>
          <a:xfrm>
            <a:off x="6096000" y="3284984"/>
            <a:ext cx="1440160" cy="1584176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/>
              <a:t>MSR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A0717DA-BE35-FD8D-8ADD-DB4DA57680A1}"/>
              </a:ext>
            </a:extLst>
          </p:cNvPr>
          <p:cNvSpPr/>
          <p:nvPr/>
        </p:nvSpPr>
        <p:spPr>
          <a:xfrm>
            <a:off x="6095852" y="5088320"/>
            <a:ext cx="1440160" cy="64179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/>
              <a:t>Model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A7ADAE5-6FF1-D5BF-F828-F0605116E1AF}"/>
              </a:ext>
            </a:extLst>
          </p:cNvPr>
          <p:cNvSpPr/>
          <p:nvPr/>
        </p:nvSpPr>
        <p:spPr>
          <a:xfrm>
            <a:off x="4367808" y="2924944"/>
            <a:ext cx="3672408" cy="3024336"/>
          </a:xfrm>
          <a:prstGeom prst="rect">
            <a:avLst/>
          </a:prstGeom>
          <a:noFill/>
          <a:ln w="25400"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ABCB7C8-B09D-860A-FB87-164590B2E6BA}"/>
              </a:ext>
            </a:extLst>
          </p:cNvPr>
          <p:cNvSpPr/>
          <p:nvPr/>
        </p:nvSpPr>
        <p:spPr>
          <a:xfrm>
            <a:off x="8553610" y="5088320"/>
            <a:ext cx="1440160" cy="64179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/>
              <a:t>Storage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9E84548-95F8-2AB6-84AC-517F2049A63E}"/>
              </a:ext>
            </a:extLst>
          </p:cNvPr>
          <p:cNvCxnSpPr>
            <a:cxnSpLocks/>
            <a:stCxn id="13" idx="1"/>
            <a:endCxn id="11" idx="3"/>
          </p:cNvCxnSpPr>
          <p:nvPr/>
        </p:nvCxnSpPr>
        <p:spPr>
          <a:xfrm flipH="1">
            <a:off x="7536012" y="5409220"/>
            <a:ext cx="10175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5769CED-D2F8-AA11-0FA1-408FB83CB3D5}"/>
              </a:ext>
            </a:extLst>
          </p:cNvPr>
          <p:cNvCxnSpPr>
            <a:cxnSpLocks/>
            <a:stCxn id="7" idx="2"/>
            <a:endCxn id="11" idx="0"/>
          </p:cNvCxnSpPr>
          <p:nvPr/>
        </p:nvCxnSpPr>
        <p:spPr>
          <a:xfrm flipH="1">
            <a:off x="6815932" y="4869160"/>
            <a:ext cx="148" cy="2191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05B06AF-FB8B-C7ED-17B1-22D3C6CECD7D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5663952" y="4077072"/>
            <a:ext cx="4320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5FA087C-6B3D-8D96-6F5D-3B07B2B9D667}"/>
              </a:ext>
            </a:extLst>
          </p:cNvPr>
          <p:cNvCxnSpPr>
            <a:endCxn id="6" idx="1"/>
          </p:cNvCxnSpPr>
          <p:nvPr/>
        </p:nvCxnSpPr>
        <p:spPr>
          <a:xfrm>
            <a:off x="2927648" y="4077072"/>
            <a:ext cx="19442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3F29F8A9-2A22-A610-1EB8-0F6FDB4C764E}"/>
              </a:ext>
            </a:extLst>
          </p:cNvPr>
          <p:cNvSpPr txBox="1"/>
          <p:nvPr/>
        </p:nvSpPr>
        <p:spPr>
          <a:xfrm>
            <a:off x="5411924" y="2378974"/>
            <a:ext cx="1584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dirty="0"/>
              <a:t>Pod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06A9D2D-7AFE-8AE2-DED8-2B2D34C39DC4}"/>
              </a:ext>
            </a:extLst>
          </p:cNvPr>
          <p:cNvSpPr txBox="1"/>
          <p:nvPr/>
        </p:nvSpPr>
        <p:spPr>
          <a:xfrm>
            <a:off x="1595500" y="3892406"/>
            <a:ext cx="1584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dirty="0"/>
              <a:t>Request</a:t>
            </a:r>
          </a:p>
        </p:txBody>
      </p:sp>
    </p:spTree>
    <p:extLst>
      <p:ext uri="{BB962C8B-B14F-4D97-AF65-F5344CB8AC3E}">
        <p14:creationId xmlns:p14="http://schemas.microsoft.com/office/powerpoint/2010/main" val="2033663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61B4C-3A18-9164-426B-960118BA4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Running </a:t>
            </a:r>
            <a:r>
              <a:rPr lang="de-DE" dirty="0">
                <a:solidFill>
                  <a:srgbClr val="FF0000"/>
                </a:solidFill>
              </a:rPr>
              <a:t>Open-Source </a:t>
            </a:r>
            <a:r>
              <a:rPr lang="de-DE" dirty="0" err="1">
                <a:solidFill>
                  <a:srgbClr val="FF0000"/>
                </a:solidFill>
              </a:rPr>
              <a:t>Machine</a:t>
            </a:r>
            <a:r>
              <a:rPr lang="de-DE" dirty="0">
                <a:solidFill>
                  <a:srgbClr val="FF0000"/>
                </a:solidFill>
              </a:rPr>
              <a:t>-Learning Models</a:t>
            </a:r>
            <a:r>
              <a:rPr lang="de-DE" dirty="0"/>
              <a:t> On-</a:t>
            </a:r>
            <a:r>
              <a:rPr lang="de-DE" dirty="0" err="1"/>
              <a:t>Premise</a:t>
            </a:r>
            <a:endParaRPr lang="en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718B82-E6A1-A083-87EF-CD4C4E32D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© </a:t>
            </a:r>
            <a:r>
              <a:rPr lang="de-DE" dirty="0" err="1"/>
              <a:t>Deepshore</a:t>
            </a:r>
            <a:r>
              <a:rPr lang="de-DE" dirty="0"/>
              <a:t> GmbH ·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10F7AE-2F9E-97FC-D593-88F90C388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38ED2-9D51-8D46-8851-4A5BFF98CE6E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73185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59EFA-643C-830D-1D55-DDE72BCE5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Open-Source Machine-Learning Models</a:t>
            </a:r>
            <a:br>
              <a:rPr lang="en-GB" dirty="0"/>
            </a:b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CFC2F-8A15-B431-0D92-9E6DFF408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latin typeface="Saira Light" pitchFamily="2" charset="77"/>
              </a:rPr>
              <a:t>… are </a:t>
            </a:r>
            <a:r>
              <a:rPr lang="en-GB" b="0" i="0" dirty="0">
                <a:effectLst/>
                <a:latin typeface="Saira Light" pitchFamily="2" charset="77"/>
              </a:rPr>
              <a:t>models available under an Open-Source License (e.g. Apache 2.0)</a:t>
            </a:r>
          </a:p>
          <a:p>
            <a:pPr marL="0" indent="0">
              <a:buNone/>
            </a:pPr>
            <a:endParaRPr lang="en-GB" b="0" i="0" dirty="0">
              <a:effectLst/>
              <a:latin typeface="Saira Light" pitchFamily="2" charset="77"/>
            </a:endParaRPr>
          </a:p>
          <a:p>
            <a:pPr marL="0" indent="0">
              <a:buNone/>
            </a:pPr>
            <a:r>
              <a:rPr lang="en-GB" b="0" i="0" dirty="0">
                <a:effectLst/>
                <a:latin typeface="Saira Light" pitchFamily="2" charset="77"/>
              </a:rPr>
              <a:t>Sources: </a:t>
            </a:r>
            <a:r>
              <a:rPr lang="en-GB" b="0" i="0" dirty="0" err="1">
                <a:effectLst/>
                <a:latin typeface="Saira Light" pitchFamily="2" charset="77"/>
              </a:rPr>
              <a:t>HuggingFace</a:t>
            </a:r>
            <a:r>
              <a:rPr lang="en-GB" b="0" i="0" dirty="0">
                <a:effectLst/>
                <a:latin typeface="Saira Light" pitchFamily="2" charset="77"/>
              </a:rPr>
              <a:t>, </a:t>
            </a:r>
            <a:r>
              <a:rPr lang="en-GB" b="0" i="0" dirty="0" err="1">
                <a:effectLst/>
                <a:latin typeface="Saira Light" pitchFamily="2" charset="77"/>
              </a:rPr>
              <a:t>torch.hub</a:t>
            </a:r>
            <a:r>
              <a:rPr lang="en-GB" b="0" i="0" dirty="0">
                <a:effectLst/>
                <a:latin typeface="Saira Light" pitchFamily="2" charset="77"/>
              </a:rPr>
              <a:t>, </a:t>
            </a:r>
            <a:r>
              <a:rPr lang="en-GB" b="0" i="0" dirty="0" err="1">
                <a:effectLst/>
                <a:latin typeface="Saira Light" pitchFamily="2" charset="77"/>
              </a:rPr>
              <a:t>Github</a:t>
            </a:r>
            <a:endParaRPr lang="en-GB" b="0" i="0" dirty="0">
              <a:effectLst/>
              <a:latin typeface="Saira Light" pitchFamily="2" charset="77"/>
            </a:endParaRPr>
          </a:p>
          <a:p>
            <a:pPr marL="0" indent="0">
              <a:buNone/>
            </a:pPr>
            <a:endParaRPr lang="en-GB" b="0" i="0" dirty="0">
              <a:effectLst/>
              <a:latin typeface="Saira Light" pitchFamily="2" charset="77"/>
            </a:endParaRPr>
          </a:p>
          <a:p>
            <a:pPr marL="0" indent="0">
              <a:buNone/>
            </a:pPr>
            <a:r>
              <a:rPr lang="en-GB" b="0" i="0" dirty="0">
                <a:effectLst/>
                <a:latin typeface="Saira Light" pitchFamily="2" charset="77"/>
              </a:rPr>
              <a:t>Do not confuse Open-Source with Openness: Open-Source models differ in terms of transparency, reproducibility and quality control.</a:t>
            </a:r>
          </a:p>
          <a:p>
            <a:pPr marL="0" indent="0">
              <a:buNone/>
            </a:pPr>
            <a:endParaRPr lang="en-GB" b="0" i="0" dirty="0">
              <a:effectLst/>
              <a:latin typeface="Saira Light" pitchFamily="2" charset="77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20C18F-58E4-846E-8C18-B42259180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© </a:t>
            </a:r>
            <a:r>
              <a:rPr lang="de-DE" dirty="0" err="1"/>
              <a:t>Deepshore</a:t>
            </a:r>
            <a:r>
              <a:rPr lang="de-DE" dirty="0"/>
              <a:t> GmbH ·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FC16BE-89D6-B07B-C043-4F5935900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C538ED2-9D51-8D46-8851-4A5BFF98CE6E}" type="slidenum">
              <a:rPr lang="de-DE" smtClean="0"/>
              <a:pPr algn="ctr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1747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77752-44E7-9551-5020-590746A87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Advantages of Open-Source Machine-Learning Models</a:t>
            </a:r>
            <a:br>
              <a:rPr lang="en-GB" dirty="0"/>
            </a:b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C3DA50-461D-A0C6-95CA-C86A9AA2A1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Transparency and Reliability </a:t>
            </a:r>
          </a:p>
          <a:p>
            <a:r>
              <a:rPr lang="en-GB" dirty="0"/>
              <a:t>Availability</a:t>
            </a:r>
          </a:p>
          <a:p>
            <a:r>
              <a:rPr lang="en-GB" dirty="0"/>
              <a:t>Adaptability</a:t>
            </a:r>
          </a:p>
          <a:p>
            <a:r>
              <a:rPr lang="en-GB" dirty="0"/>
              <a:t>Performance</a:t>
            </a:r>
          </a:p>
          <a:p>
            <a:r>
              <a:rPr lang="en-GB" dirty="0"/>
              <a:t>Autonomy (Avoiding Vendor-Lock-In)</a:t>
            </a:r>
          </a:p>
          <a:p>
            <a:r>
              <a:rPr lang="en-GB" dirty="0"/>
              <a:t>Cost-Saving</a:t>
            </a:r>
          </a:p>
          <a:p>
            <a:pPr marL="0" indent="0">
              <a:buNone/>
            </a:pPr>
            <a:endParaRPr lang="en-DE" b="1" dirty="0"/>
          </a:p>
          <a:p>
            <a:pPr marL="0" indent="0">
              <a:buNone/>
            </a:pPr>
            <a:r>
              <a:rPr lang="en-GB" b="1" dirty="0"/>
              <a:t>Of particular interest in Medicine: Transparency, Reliability and Adaptability</a:t>
            </a:r>
          </a:p>
          <a:p>
            <a:pPr marL="0" indent="0">
              <a:buNone/>
            </a:pPr>
            <a:endParaRPr lang="en-DE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0AA639-3EA9-269C-4154-8B4B976BB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© </a:t>
            </a:r>
            <a:r>
              <a:rPr lang="de-DE" dirty="0" err="1"/>
              <a:t>Deepshore</a:t>
            </a:r>
            <a:r>
              <a:rPr lang="de-DE" dirty="0"/>
              <a:t> GmbH ·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E05DE4-634F-E384-7157-901ACCE5C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C538ED2-9D51-8D46-8851-4A5BFF98CE6E}" type="slidenum">
              <a:rPr lang="de-DE" smtClean="0"/>
              <a:pPr algn="ctr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7254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61B4C-3A18-9164-426B-960118BA4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Running Open-Source </a:t>
            </a:r>
            <a:r>
              <a:rPr lang="de-DE" dirty="0" err="1"/>
              <a:t>Machine</a:t>
            </a:r>
            <a:r>
              <a:rPr lang="de-DE" dirty="0"/>
              <a:t>-Learning Models </a:t>
            </a:r>
            <a:r>
              <a:rPr lang="de-DE" dirty="0">
                <a:solidFill>
                  <a:srgbClr val="FF0000"/>
                </a:solidFill>
              </a:rPr>
              <a:t>On-</a:t>
            </a:r>
            <a:r>
              <a:rPr lang="de-DE" dirty="0" err="1">
                <a:solidFill>
                  <a:srgbClr val="FF0000"/>
                </a:solidFill>
              </a:rPr>
              <a:t>Premise</a:t>
            </a:r>
            <a:endParaRPr lang="en-DE" dirty="0">
              <a:solidFill>
                <a:srgbClr val="FF00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718B82-E6A1-A083-87EF-CD4C4E32D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© </a:t>
            </a:r>
            <a:r>
              <a:rPr lang="de-DE" dirty="0" err="1"/>
              <a:t>Deepshore</a:t>
            </a:r>
            <a:r>
              <a:rPr lang="de-DE" dirty="0"/>
              <a:t> GmbH ·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10F7AE-2F9E-97FC-D593-88F90C388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38ED2-9D51-8D46-8851-4A5BFF98CE6E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32910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77752-44E7-9551-5020-590746A87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On-Premise</a:t>
            </a:r>
            <a:br>
              <a:rPr lang="en-GB" dirty="0"/>
            </a:b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C3DA50-461D-A0C6-95CA-C86A9AA2A1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Deployments</a:t>
            </a:r>
            <a:r>
              <a:rPr lang="de-DE" dirty="0"/>
              <a:t> and </a:t>
            </a:r>
            <a:r>
              <a:rPr lang="de-DE" dirty="0" err="1"/>
              <a:t>operations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located</a:t>
            </a:r>
            <a:r>
              <a:rPr lang="de-DE" dirty="0"/>
              <a:t> </a:t>
            </a:r>
            <a:r>
              <a:rPr lang="de-DE" dirty="0" err="1"/>
              <a:t>within</a:t>
            </a:r>
            <a:r>
              <a:rPr lang="de-DE" dirty="0"/>
              <a:t> </a:t>
            </a:r>
            <a:r>
              <a:rPr lang="de-DE" dirty="0" err="1"/>
              <a:t>physical</a:t>
            </a:r>
            <a:r>
              <a:rPr lang="de-DE" dirty="0"/>
              <a:t> </a:t>
            </a:r>
            <a:r>
              <a:rPr lang="de-DE" dirty="0" err="1"/>
              <a:t>premises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company</a:t>
            </a:r>
            <a:r>
              <a:rPr lang="de-DE" dirty="0"/>
              <a:t>/</a:t>
            </a:r>
            <a:r>
              <a:rPr lang="de-DE" dirty="0" err="1"/>
              <a:t>organization</a:t>
            </a:r>
            <a:endParaRPr lang="de-DE" dirty="0"/>
          </a:p>
          <a:p>
            <a:r>
              <a:rPr lang="de-DE" dirty="0" err="1"/>
              <a:t>Opposite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cloud</a:t>
            </a:r>
            <a:endParaRPr lang="de-DE" dirty="0"/>
          </a:p>
          <a:p>
            <a:r>
              <a:rPr lang="de-DE" dirty="0" err="1"/>
              <a:t>Full</a:t>
            </a:r>
            <a:r>
              <a:rPr lang="de-DE" dirty="0"/>
              <a:t> </a:t>
            </a:r>
            <a:r>
              <a:rPr lang="de-DE" dirty="0" err="1"/>
              <a:t>control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IT </a:t>
            </a:r>
            <a:r>
              <a:rPr lang="de-DE" dirty="0" err="1"/>
              <a:t>infrastructure</a:t>
            </a:r>
            <a:r>
              <a:rPr lang="de-DE" dirty="0"/>
              <a:t>, </a:t>
            </a:r>
            <a:r>
              <a:rPr lang="de-DE" dirty="0" err="1"/>
              <a:t>data</a:t>
            </a:r>
            <a:r>
              <a:rPr lang="de-DE" dirty="0"/>
              <a:t> and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0AA639-3EA9-269C-4154-8B4B976BB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© </a:t>
            </a:r>
            <a:r>
              <a:rPr lang="de-DE" dirty="0" err="1"/>
              <a:t>Deepshore</a:t>
            </a:r>
            <a:r>
              <a:rPr lang="de-DE" dirty="0"/>
              <a:t> GmbH ·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E05DE4-634F-E384-7157-901ACCE5C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C538ED2-9D51-8D46-8851-4A5BFF98CE6E}" type="slidenum">
              <a:rPr lang="de-DE" smtClean="0"/>
              <a:pPr algn="ctr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4406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77752-44E7-9551-5020-590746A87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Motivation for running Models on-premise</a:t>
            </a:r>
            <a:br>
              <a:rPr lang="en-GB" dirty="0"/>
            </a:br>
            <a:br>
              <a:rPr lang="en-GB" dirty="0"/>
            </a:b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C3DA50-461D-A0C6-95CA-C86A9AA2A1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Data Security and Privacy</a:t>
            </a:r>
          </a:p>
          <a:p>
            <a:r>
              <a:rPr lang="de-DE" dirty="0" err="1"/>
              <a:t>Latency</a:t>
            </a:r>
            <a:r>
              <a:rPr lang="de-DE" dirty="0"/>
              <a:t> and Performance</a:t>
            </a:r>
          </a:p>
          <a:p>
            <a:r>
              <a:rPr lang="de-DE" dirty="0" err="1"/>
              <a:t>Cost-Saving</a:t>
            </a:r>
            <a:endParaRPr lang="de-DE" dirty="0"/>
          </a:p>
          <a:p>
            <a:r>
              <a:rPr lang="de-DE" dirty="0"/>
              <a:t>Offline Access</a:t>
            </a:r>
          </a:p>
          <a:p>
            <a:r>
              <a:rPr lang="de-DE" dirty="0"/>
              <a:t>Control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intellectual</a:t>
            </a:r>
            <a:r>
              <a:rPr lang="de-DE" dirty="0"/>
              <a:t> </a:t>
            </a:r>
            <a:r>
              <a:rPr lang="de-DE" dirty="0" err="1"/>
              <a:t>property</a:t>
            </a:r>
            <a:endParaRPr lang="de-DE" dirty="0"/>
          </a:p>
          <a:p>
            <a:r>
              <a:rPr lang="de-DE" dirty="0" err="1"/>
              <a:t>Flexibility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/>
              <a:t>especially</a:t>
            </a:r>
            <a:r>
              <a:rPr lang="de-DE" dirty="0"/>
              <a:t> </a:t>
            </a:r>
            <a:r>
              <a:rPr lang="de-DE" dirty="0" err="1"/>
              <a:t>true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following</a:t>
            </a:r>
            <a:r>
              <a:rPr lang="de-DE" dirty="0"/>
              <a:t> a ...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0AA639-3EA9-269C-4154-8B4B976BB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© </a:t>
            </a:r>
            <a:r>
              <a:rPr lang="de-DE" dirty="0" err="1"/>
              <a:t>Deepshore</a:t>
            </a:r>
            <a:r>
              <a:rPr lang="de-DE" dirty="0"/>
              <a:t> GmbH ·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E05DE4-634F-E384-7157-901ACCE5C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C538ED2-9D51-8D46-8851-4A5BFF98CE6E}" type="slidenum">
              <a:rPr lang="de-DE" smtClean="0"/>
              <a:pPr algn="ctr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5558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77752-44E7-9551-5020-590746A87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Cloud-agnostic deployment strategy</a:t>
            </a:r>
            <a:br>
              <a:rPr lang="en-GB" dirty="0"/>
            </a:br>
            <a:br>
              <a:rPr lang="en-GB" dirty="0"/>
            </a:b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C3DA50-461D-A0C6-95CA-C86A9AA2A1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Designing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Applications</a:t>
            </a:r>
            <a:r>
              <a:rPr lang="de-DE" dirty="0"/>
              <a:t>, </a:t>
            </a:r>
            <a:r>
              <a:rPr lang="de-DE" dirty="0" err="1"/>
              <a:t>tools</a:t>
            </a:r>
            <a:r>
              <a:rPr lang="de-DE" dirty="0"/>
              <a:t> and </a:t>
            </a:r>
            <a:r>
              <a:rPr lang="de-DE" dirty="0" err="1"/>
              <a:t>services</a:t>
            </a:r>
            <a:r>
              <a:rPr lang="de-DE" dirty="0"/>
              <a:t> in a </a:t>
            </a:r>
            <a:r>
              <a:rPr lang="de-DE" dirty="0" err="1"/>
              <a:t>way</a:t>
            </a:r>
            <a:r>
              <a:rPr lang="de-DE" dirty="0"/>
              <a:t> so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migrate</a:t>
            </a:r>
            <a:r>
              <a:rPr lang="de-DE" dirty="0"/>
              <a:t> </a:t>
            </a:r>
            <a:r>
              <a:rPr lang="de-DE" dirty="0" err="1"/>
              <a:t>seamlessly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multiple </a:t>
            </a:r>
            <a:r>
              <a:rPr lang="de-DE" dirty="0" err="1"/>
              <a:t>cloud</a:t>
            </a:r>
            <a:r>
              <a:rPr lang="de-DE" dirty="0"/>
              <a:t> </a:t>
            </a:r>
            <a:r>
              <a:rPr lang="de-DE" dirty="0" err="1"/>
              <a:t>platforms</a:t>
            </a:r>
            <a:r>
              <a:rPr lang="de-DE" dirty="0"/>
              <a:t> and on-</a:t>
            </a:r>
            <a:r>
              <a:rPr lang="de-DE" dirty="0" err="1"/>
              <a:t>premises</a:t>
            </a:r>
            <a:r>
              <a:rPr lang="de-DE" dirty="0"/>
              <a:t>.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0AA639-3EA9-269C-4154-8B4B976BB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de-DE" dirty="0"/>
              <a:t>© </a:t>
            </a:r>
            <a:r>
              <a:rPr lang="de-DE" dirty="0" err="1"/>
              <a:t>Deepshore</a:t>
            </a:r>
            <a:r>
              <a:rPr lang="de-DE" dirty="0"/>
              <a:t> GmbH ·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E05DE4-634F-E384-7157-901ACCE5C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C538ED2-9D51-8D46-8851-4A5BFF98CE6E}" type="slidenum">
              <a:rPr lang="de-DE" smtClean="0"/>
              <a:pPr algn="ctr"/>
              <a:t>9</a:t>
            </a:fld>
            <a:endParaRPr lang="de-D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454DC9-2D76-6F5A-3E7B-8D3A2862F3B4}"/>
              </a:ext>
            </a:extLst>
          </p:cNvPr>
          <p:cNvSpPr/>
          <p:nvPr/>
        </p:nvSpPr>
        <p:spPr>
          <a:xfrm>
            <a:off x="5519788" y="4487755"/>
            <a:ext cx="1296144" cy="79208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/>
              <a:t>Application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8F1288-8095-1450-808F-913D2C39951E}"/>
              </a:ext>
            </a:extLst>
          </p:cNvPr>
          <p:cNvSpPr/>
          <p:nvPr/>
        </p:nvSpPr>
        <p:spPr>
          <a:xfrm>
            <a:off x="2111402" y="5094522"/>
            <a:ext cx="1296144" cy="647526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/>
              <a:t>Azure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90A976A-DB74-DF2F-47F5-6B12EB83AC4D}"/>
              </a:ext>
            </a:extLst>
          </p:cNvPr>
          <p:cNvSpPr/>
          <p:nvPr/>
        </p:nvSpPr>
        <p:spPr>
          <a:xfrm>
            <a:off x="2133682" y="3992145"/>
            <a:ext cx="1296144" cy="647526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/>
              <a:t>GCP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E38F8-7899-5D32-DBCD-D1238D4FB280}"/>
              </a:ext>
            </a:extLst>
          </p:cNvPr>
          <p:cNvSpPr/>
          <p:nvPr/>
        </p:nvSpPr>
        <p:spPr>
          <a:xfrm>
            <a:off x="3503712" y="3230065"/>
            <a:ext cx="1296144" cy="64752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/>
              <a:t>AWS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5ABADEC-CE23-FCF1-D420-0D6BFC901BC2}"/>
              </a:ext>
            </a:extLst>
          </p:cNvPr>
          <p:cNvSpPr/>
          <p:nvPr/>
        </p:nvSpPr>
        <p:spPr>
          <a:xfrm>
            <a:off x="7716043" y="3647801"/>
            <a:ext cx="1296144" cy="6475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/>
              <a:t>On-Prem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84053E-06C2-1E6E-8F4E-94A42F5CD8DB}"/>
              </a:ext>
            </a:extLst>
          </p:cNvPr>
          <p:cNvSpPr/>
          <p:nvPr/>
        </p:nvSpPr>
        <p:spPr>
          <a:xfrm>
            <a:off x="7716043" y="5701971"/>
            <a:ext cx="1296144" cy="6475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/>
              <a:t>On-Prem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6002862-B5E1-84AD-BABB-33BBFC454A88}"/>
              </a:ext>
            </a:extLst>
          </p:cNvPr>
          <p:cNvSpPr/>
          <p:nvPr/>
        </p:nvSpPr>
        <p:spPr>
          <a:xfrm>
            <a:off x="3539779" y="5874195"/>
            <a:ext cx="1296144" cy="647526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/>
              <a:t>StackIT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1B46E66-5C51-2D47-09F8-C81355CBD85A}"/>
              </a:ext>
            </a:extLst>
          </p:cNvPr>
          <p:cNvCxnSpPr>
            <a:cxnSpLocks/>
            <a:stCxn id="6" idx="1"/>
            <a:endCxn id="9" idx="3"/>
          </p:cNvCxnSpPr>
          <p:nvPr/>
        </p:nvCxnSpPr>
        <p:spPr>
          <a:xfrm flipH="1" flipV="1">
            <a:off x="4799856" y="3553828"/>
            <a:ext cx="719932" cy="1329971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2E2618B-52A4-1563-1D82-FA3671C0ACFF}"/>
              </a:ext>
            </a:extLst>
          </p:cNvPr>
          <p:cNvCxnSpPr>
            <a:cxnSpLocks/>
            <a:stCxn id="6" idx="1"/>
            <a:endCxn id="8" idx="3"/>
          </p:cNvCxnSpPr>
          <p:nvPr/>
        </p:nvCxnSpPr>
        <p:spPr>
          <a:xfrm flipH="1" flipV="1">
            <a:off x="3429826" y="4315908"/>
            <a:ext cx="2089962" cy="567891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5689BE7-17B8-640C-15DE-809F2452719D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>
            <a:off x="3407546" y="4883799"/>
            <a:ext cx="2112242" cy="534486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F4EA98C-34E6-8649-C1AD-A903CAD77B54}"/>
              </a:ext>
            </a:extLst>
          </p:cNvPr>
          <p:cNvCxnSpPr>
            <a:cxnSpLocks/>
            <a:stCxn id="6" idx="1"/>
            <a:endCxn id="12" idx="3"/>
          </p:cNvCxnSpPr>
          <p:nvPr/>
        </p:nvCxnSpPr>
        <p:spPr>
          <a:xfrm flipH="1">
            <a:off x="4835923" y="4883799"/>
            <a:ext cx="683865" cy="1314159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0E50374-1229-BB52-0C48-0EB53EE4FBC2}"/>
              </a:ext>
            </a:extLst>
          </p:cNvPr>
          <p:cNvCxnSpPr>
            <a:cxnSpLocks/>
            <a:stCxn id="6" idx="3"/>
            <a:endCxn id="10" idx="1"/>
          </p:cNvCxnSpPr>
          <p:nvPr/>
        </p:nvCxnSpPr>
        <p:spPr>
          <a:xfrm flipV="1">
            <a:off x="6815932" y="3971564"/>
            <a:ext cx="900111" cy="912235"/>
          </a:xfrm>
          <a:prstGeom prst="straightConnector1">
            <a:avLst/>
          </a:prstGeom>
          <a:ln w="25400">
            <a:solidFill>
              <a:schemeClr val="tx1"/>
            </a:solidFill>
            <a:prstDash val="solid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049E791-41E5-2819-DC32-BB75FFCB82EE}"/>
              </a:ext>
            </a:extLst>
          </p:cNvPr>
          <p:cNvCxnSpPr>
            <a:cxnSpLocks/>
            <a:stCxn id="6" idx="3"/>
            <a:endCxn id="11" idx="1"/>
          </p:cNvCxnSpPr>
          <p:nvPr/>
        </p:nvCxnSpPr>
        <p:spPr>
          <a:xfrm>
            <a:off x="6815932" y="4883799"/>
            <a:ext cx="900111" cy="1141935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0784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Deepshore">
      <a:dk1>
        <a:srgbClr val="000000"/>
      </a:dk1>
      <a:lt1>
        <a:sysClr val="window" lastClr="FFFFFF"/>
      </a:lt1>
      <a:dk2>
        <a:srgbClr val="000000"/>
      </a:dk2>
      <a:lt2>
        <a:srgbClr val="FFFFFF"/>
      </a:lt2>
      <a:accent1>
        <a:srgbClr val="009BD7"/>
      </a:accent1>
      <a:accent2>
        <a:srgbClr val="28C3FF"/>
      </a:accent2>
      <a:accent3>
        <a:srgbClr val="B9EBFF"/>
      </a:accent3>
      <a:accent4>
        <a:srgbClr val="E6005A"/>
      </a:accent4>
      <a:accent5>
        <a:srgbClr val="AEBCC5"/>
      </a:accent5>
      <a:accent6>
        <a:srgbClr val="C8D3D9"/>
      </a:accent6>
      <a:hlink>
        <a:srgbClr val="000000"/>
      </a:hlink>
      <a:folHlink>
        <a:srgbClr val="3F4E5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epshore 2021.potx" id="{2E7084FE-8278-4D9D-BA2E-83559F6DD5F3}" vid="{17B45E1A-E2A1-4328-A6D5-0B5B3C28916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</Template>
  <TotalTime>205</TotalTime>
  <Words>668</Words>
  <Application>Microsoft Macintosh PowerPoint</Application>
  <PresentationFormat>Widescreen</PresentationFormat>
  <Paragraphs>147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Hackman Heavy</vt:lpstr>
      <vt:lpstr>Hackman Light</vt:lpstr>
      <vt:lpstr>Hackman</vt:lpstr>
      <vt:lpstr>Calibri</vt:lpstr>
      <vt:lpstr>Wingdings</vt:lpstr>
      <vt:lpstr>Saira Light</vt:lpstr>
      <vt:lpstr>Saira SemiBold</vt:lpstr>
      <vt:lpstr>Arial</vt:lpstr>
      <vt:lpstr>Office</vt:lpstr>
      <vt:lpstr>Running Open-Source Machine-Learning Models On-Premise  </vt:lpstr>
      <vt:lpstr>The title of the talk in one diagram</vt:lpstr>
      <vt:lpstr>Running Open-Source Machine-Learning Models On-Premise</vt:lpstr>
      <vt:lpstr>Open-Source Machine-Learning Models </vt:lpstr>
      <vt:lpstr>Advantages of Open-Source Machine-Learning Models </vt:lpstr>
      <vt:lpstr>Running Open-Source Machine-Learning Models On-Premise</vt:lpstr>
      <vt:lpstr>On-Premise </vt:lpstr>
      <vt:lpstr>Motivation for running Models on-premise  </vt:lpstr>
      <vt:lpstr>Cloud-agnostic deployment strategy  </vt:lpstr>
      <vt:lpstr>Kubernetes</vt:lpstr>
      <vt:lpstr>Kubernetes</vt:lpstr>
      <vt:lpstr>Running Open-Source Machine-Learning Models On-Premise with Kubernetes</vt:lpstr>
      <vt:lpstr>KServe: Model Inference Platform on Kubernetes</vt:lpstr>
      <vt:lpstr>Running Open-Source Machine-Learning Models On-Premise In Practice</vt:lpstr>
      <vt:lpstr>Example</vt:lpstr>
      <vt:lpstr>Summary</vt:lpstr>
      <vt:lpstr>Thank you for your attention  </vt:lpstr>
      <vt:lpstr>Why Kubernetes?</vt:lpstr>
      <vt:lpstr>InferenceService</vt:lpstr>
      <vt:lpstr>InferenceService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Inference Services on Kubernetes </dc:title>
  <dc:creator>Microsoft Office User</dc:creator>
  <cp:lastModifiedBy>Microsoft Office User</cp:lastModifiedBy>
  <cp:revision>38</cp:revision>
  <dcterms:created xsi:type="dcterms:W3CDTF">2024-01-22T15:34:44Z</dcterms:created>
  <dcterms:modified xsi:type="dcterms:W3CDTF">2024-03-13T01:03:59Z</dcterms:modified>
</cp:coreProperties>
</file>

<file path=docProps/thumbnail.jpeg>
</file>